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rimo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Outfit Extra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5165" autoAdjust="0"/>
  </p:normalViewPr>
  <p:slideViewPr>
    <p:cSldViewPr snapToGrid="0" snapToObjects="1">
      <p:cViewPr varScale="1">
        <p:scale>
          <a:sx n="67" d="100"/>
          <a:sy n="67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1017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694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87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205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82357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4416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0596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D0A5E4-580E-4242-A608-02776DD5CC7B}"/>
              </a:ext>
            </a:extLst>
          </p:cNvPr>
          <p:cNvSpPr txBox="1"/>
          <p:nvPr/>
        </p:nvSpPr>
        <p:spPr>
          <a:xfrm flipH="1">
            <a:off x="793787" y="3587472"/>
            <a:ext cx="6144894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/>
              <a:t>Presented by-</a:t>
            </a:r>
            <a:endParaRPr lang="en-US" sz="3600" b="1" dirty="0"/>
          </a:p>
          <a:p>
            <a:r>
              <a:rPr lang="en-US" sz="3200" dirty="0"/>
              <a:t>Sadia Islam</a:t>
            </a:r>
          </a:p>
          <a:p>
            <a:r>
              <a:rPr lang="en-US" sz="3200" dirty="0"/>
              <a:t>Id- 251311026</a:t>
            </a:r>
          </a:p>
          <a:p>
            <a:r>
              <a:rPr lang="en-US" sz="3200" dirty="0"/>
              <a:t>Section- A</a:t>
            </a:r>
          </a:p>
          <a:p>
            <a:r>
              <a:rPr lang="en-US" sz="3200" dirty="0"/>
              <a:t>2</a:t>
            </a:r>
            <a:r>
              <a:rPr lang="en-US" sz="3200" baseline="30000" dirty="0"/>
              <a:t>nd</a:t>
            </a:r>
            <a:r>
              <a:rPr lang="en-US" sz="3200" dirty="0"/>
              <a:t> Semester</a:t>
            </a:r>
          </a:p>
          <a:p>
            <a:r>
              <a:rPr lang="en-US" sz="3200" dirty="0"/>
              <a:t>36</a:t>
            </a:r>
            <a:r>
              <a:rPr lang="en-US" sz="3200" baseline="30000" dirty="0"/>
              <a:t>th</a:t>
            </a:r>
            <a:r>
              <a:rPr lang="en-US" sz="3200" dirty="0"/>
              <a:t> Batch</a:t>
            </a:r>
          </a:p>
          <a:p>
            <a:r>
              <a:rPr lang="en-US" sz="3200" dirty="0" err="1"/>
              <a:t>Varendra</a:t>
            </a:r>
            <a:r>
              <a:rPr lang="en-US" sz="3200" dirty="0"/>
              <a:t> University, </a:t>
            </a:r>
            <a:r>
              <a:rPr lang="en-US" sz="3200" dirty="0" err="1"/>
              <a:t>Rajshahi</a:t>
            </a:r>
            <a:endParaRPr lang="en-US" sz="3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5EEB47-1135-4576-BFC4-7DB93A7F5E28}"/>
              </a:ext>
            </a:extLst>
          </p:cNvPr>
          <p:cNvSpPr txBox="1"/>
          <p:nvPr/>
        </p:nvSpPr>
        <p:spPr>
          <a:xfrm flipH="1">
            <a:off x="8012171" y="3585856"/>
            <a:ext cx="542413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Presented to-</a:t>
            </a:r>
          </a:p>
          <a:p>
            <a:r>
              <a:rPr lang="en-US" sz="3200" dirty="0"/>
              <a:t>Sanjoy Kumar </a:t>
            </a:r>
            <a:r>
              <a:rPr lang="en-US" sz="3200" dirty="0" err="1"/>
              <a:t>Chakravarti</a:t>
            </a:r>
            <a:endParaRPr lang="en-US" sz="3200" dirty="0"/>
          </a:p>
          <a:p>
            <a:r>
              <a:rPr lang="en-US" sz="3200" dirty="0"/>
              <a:t>Lecturer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93DB99-DB0C-4953-9DA4-43075820F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026" y="740493"/>
            <a:ext cx="774550" cy="10665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CE0CB5C-03EF-4BD8-977E-966AC4BF278C}"/>
              </a:ext>
            </a:extLst>
          </p:cNvPr>
          <p:cNvSpPr txBox="1"/>
          <p:nvPr/>
        </p:nvSpPr>
        <p:spPr>
          <a:xfrm>
            <a:off x="8012171" y="727662"/>
            <a:ext cx="52481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/>
              <a:t>Varendra</a:t>
            </a:r>
            <a:r>
              <a:rPr lang="en-US" sz="4400" b="1" dirty="0"/>
              <a:t> University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C99B4F-92C9-45F9-BFF3-5CE56E521DB2}"/>
              </a:ext>
            </a:extLst>
          </p:cNvPr>
          <p:cNvCxnSpPr>
            <a:cxnSpLocks/>
          </p:cNvCxnSpPr>
          <p:nvPr/>
        </p:nvCxnSpPr>
        <p:spPr>
          <a:xfrm>
            <a:off x="8111265" y="1365945"/>
            <a:ext cx="4539728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4BDC81F-137C-4047-9940-C3919331FDD6}"/>
              </a:ext>
            </a:extLst>
          </p:cNvPr>
          <p:cNvSpPr/>
          <p:nvPr/>
        </p:nvSpPr>
        <p:spPr>
          <a:xfrm>
            <a:off x="12554174" y="7573384"/>
            <a:ext cx="1957892" cy="5593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4131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672" y="479822"/>
            <a:ext cx="6313646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Real-Life Application: Decision Making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10672" y="1177647"/>
            <a:ext cx="7922657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Logical expressions help structure decision-making processes, from simple daily choices to complex business strategies.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10672" y="2106692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Scenario: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10672" y="2553772"/>
            <a:ext cx="3748445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"I will go to the park if it is sunny and I have free time, or if my friend invites me."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10672" y="3286601"/>
            <a:ext cx="241744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Logical Representation: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10672" y="3733681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"It is sunny"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0672" y="4169926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 have free time"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10672" y="4606171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"My friend invites me"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10672" y="5042416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P:</a:t>
            </a: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 will go to the park"</a:t>
            </a:r>
            <a:endParaRPr lang="en-US" sz="1350" dirty="0"/>
          </a:p>
        </p:txBody>
      </p:sp>
      <p:sp>
        <p:nvSpPr>
          <p:cNvPr id="12" name="Shape 9"/>
          <p:cNvSpPr/>
          <p:nvPr/>
        </p:nvSpPr>
        <p:spPr>
          <a:xfrm>
            <a:off x="610672" y="5517833"/>
            <a:ext cx="3748445" cy="540901"/>
          </a:xfrm>
          <a:prstGeom prst="roundRect">
            <a:avLst>
              <a:gd name="adj" fmla="val 13550"/>
            </a:avLst>
          </a:prstGeom>
          <a:solidFill>
            <a:srgbClr val="EDEDED"/>
          </a:solidFill>
          <a:ln/>
        </p:spPr>
      </p:sp>
      <p:sp>
        <p:nvSpPr>
          <p:cNvPr id="13" name="Shape 10"/>
          <p:cNvSpPr/>
          <p:nvPr/>
        </p:nvSpPr>
        <p:spPr>
          <a:xfrm>
            <a:off x="601980" y="5517833"/>
            <a:ext cx="3765828" cy="540901"/>
          </a:xfrm>
          <a:prstGeom prst="roundRect">
            <a:avLst>
              <a:gd name="adj" fmla="val 4839"/>
            </a:avLst>
          </a:prstGeom>
          <a:solidFill>
            <a:srgbClr val="EDEDED"/>
          </a:solidFill>
          <a:ln/>
        </p:spPr>
      </p:sp>
      <p:sp>
        <p:nvSpPr>
          <p:cNvPr id="14" name="Text 11"/>
          <p:cNvSpPr/>
          <p:nvPr/>
        </p:nvSpPr>
        <p:spPr>
          <a:xfrm>
            <a:off x="776407" y="5648682"/>
            <a:ext cx="341697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(S ∧ T) ∨ F → P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4792504" y="2106692"/>
            <a:ext cx="2181225" cy="272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How it Helps: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792504" y="2553772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Clarifies conditions for action.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4792504" y="2893933"/>
            <a:ext cx="3748445" cy="279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Ensures all possibilities are considered.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4792504" y="3234095"/>
            <a:ext cx="3748445" cy="558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Facilitates automation in rule-based systems.</a:t>
            </a:r>
            <a:endParaRPr lang="en-US" sz="1350" dirty="0"/>
          </a:p>
        </p:txBody>
      </p:sp>
      <p:pic>
        <p:nvPicPr>
          <p:cNvPr id="1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504" y="3988713"/>
            <a:ext cx="3748445" cy="37484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21149"/>
            <a:ext cx="7566660" cy="1126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Conclusion: The Power of Formal Logic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5070" y="2085975"/>
            <a:ext cx="7566660" cy="1081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Mastering the conversion between English and logical expressions enhances critical thinking and problem-solving skills, providing a robust framework for clear reasoning.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75070" y="3421023"/>
            <a:ext cx="3670697" cy="1674019"/>
          </a:xfrm>
          <a:prstGeom prst="roundRect">
            <a:avLst>
              <a:gd name="adj" fmla="val 323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07956" y="3653909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Enhanced Clarity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07956" y="4141113"/>
            <a:ext cx="32049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Reduces ambiguity in communication.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033" y="3421023"/>
            <a:ext cx="3670697" cy="1674019"/>
          </a:xfrm>
          <a:prstGeom prst="roundRect">
            <a:avLst>
              <a:gd name="adj" fmla="val 32310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3919" y="3653909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Rigor in Analysis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403919" y="4141113"/>
            <a:ext cx="3204924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Allows for precise evaluation of arguments.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75070" y="5320308"/>
            <a:ext cx="7566660" cy="1313498"/>
          </a:xfrm>
          <a:prstGeom prst="roundRect">
            <a:avLst>
              <a:gd name="adj" fmla="val 4117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07956" y="5553194"/>
            <a:ext cx="2817019" cy="352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Foundational Skill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6507956" y="6040398"/>
            <a:ext cx="7100888" cy="360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Essential for various academic and professional fields.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275070" y="6887289"/>
            <a:ext cx="7566660" cy="721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Continue practicing these translations to build your proficiency in formal logic!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D393DF-C6A8-4BD1-96A3-0982597E0489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49003"/>
            <a:ext cx="64068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Have you any Question?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1141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2946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32528"/>
            <a:ext cx="724542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                                           Thank you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793790" y="50814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995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175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                                                                          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83B298-709B-40EE-AAD2-790234DE511F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Example of conversion from English sentence to Logical expression and vice versa</a:t>
            </a:r>
            <a:endParaRPr lang="en-US" sz="445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3B78A4-244A-4C43-B040-F2C2C92D466D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6020" y="604718"/>
            <a:ext cx="6254353" cy="549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What are Logical Expressions?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256020" y="1484233"/>
            <a:ext cx="7604760" cy="1407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Logical expressions are formal representations of statements, arguments, and ideas using symbols and rules. They allow for precise and unambiguous communication, especially in fields like mathematics, computer science, and philosophy.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56020" y="3468648"/>
            <a:ext cx="3692485" cy="1979176"/>
          </a:xfrm>
          <a:prstGeom prst="roundRect">
            <a:avLst>
              <a:gd name="adj" fmla="val 7392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6256020" y="3438168"/>
            <a:ext cx="3692485" cy="121920"/>
          </a:xfrm>
          <a:prstGeom prst="roundRect">
            <a:avLst>
              <a:gd name="adj" fmla="val 75755"/>
            </a:avLst>
          </a:prstGeom>
          <a:solidFill>
            <a:srgbClr val="5E4CE6"/>
          </a:solidFill>
          <a:ln/>
        </p:spPr>
      </p:sp>
      <p:sp>
        <p:nvSpPr>
          <p:cNvPr id="7" name="Shape 4"/>
          <p:cNvSpPr/>
          <p:nvPr/>
        </p:nvSpPr>
        <p:spPr>
          <a:xfrm>
            <a:off x="7772400" y="3138845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E4CE6"/>
          </a:solidFill>
          <a:ln/>
        </p:spPr>
      </p:sp>
      <p:sp>
        <p:nvSpPr>
          <p:cNvPr id="8" name="Text 5"/>
          <p:cNvSpPr/>
          <p:nvPr/>
        </p:nvSpPr>
        <p:spPr>
          <a:xfrm>
            <a:off x="7970282" y="3303746"/>
            <a:ext cx="2638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506289" y="401835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Clarity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6506289" y="4493895"/>
            <a:ext cx="3191947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Eliminate ambiguity inherent in natural language.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10168295" y="3468648"/>
            <a:ext cx="3692485" cy="1979176"/>
          </a:xfrm>
          <a:prstGeom prst="roundRect">
            <a:avLst>
              <a:gd name="adj" fmla="val 7392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10168295" y="3438168"/>
            <a:ext cx="3692485" cy="121920"/>
          </a:xfrm>
          <a:prstGeom prst="roundRect">
            <a:avLst>
              <a:gd name="adj" fmla="val 75755"/>
            </a:avLst>
          </a:prstGeom>
          <a:solidFill>
            <a:srgbClr val="5E4CE6"/>
          </a:solidFill>
          <a:ln/>
        </p:spPr>
      </p:sp>
      <p:sp>
        <p:nvSpPr>
          <p:cNvPr id="13" name="Shape 10"/>
          <p:cNvSpPr/>
          <p:nvPr/>
        </p:nvSpPr>
        <p:spPr>
          <a:xfrm>
            <a:off x="11684675" y="3138845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E4CE6"/>
          </a:solidFill>
          <a:ln/>
        </p:spPr>
      </p:sp>
      <p:sp>
        <p:nvSpPr>
          <p:cNvPr id="14" name="Text 11"/>
          <p:cNvSpPr/>
          <p:nvPr/>
        </p:nvSpPr>
        <p:spPr>
          <a:xfrm>
            <a:off x="11882557" y="3303746"/>
            <a:ext cx="2638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418564" y="4018359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Precision</a:t>
            </a:r>
            <a:endParaRPr lang="en-US" sz="2150" dirty="0"/>
          </a:p>
        </p:txBody>
      </p:sp>
      <p:sp>
        <p:nvSpPr>
          <p:cNvPr id="16" name="Text 13"/>
          <p:cNvSpPr/>
          <p:nvPr/>
        </p:nvSpPr>
        <p:spPr>
          <a:xfrm>
            <a:off x="10418564" y="4493895"/>
            <a:ext cx="3191947" cy="703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 exact meanings without misinterpretation.</a:t>
            </a:r>
            <a:endParaRPr lang="en-US" sz="1700" dirty="0"/>
          </a:p>
        </p:txBody>
      </p:sp>
      <p:sp>
        <p:nvSpPr>
          <p:cNvPr id="17" name="Shape 14"/>
          <p:cNvSpPr/>
          <p:nvPr/>
        </p:nvSpPr>
        <p:spPr>
          <a:xfrm>
            <a:off x="6256020" y="5997416"/>
            <a:ext cx="7604760" cy="1627346"/>
          </a:xfrm>
          <a:prstGeom prst="roundRect">
            <a:avLst>
              <a:gd name="adj" fmla="val 8990"/>
            </a:avLst>
          </a:prstGeom>
          <a:solidFill>
            <a:srgbClr val="FAFAFA">
              <a:alpha val="95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6256020" y="5966936"/>
            <a:ext cx="7604760" cy="121920"/>
          </a:xfrm>
          <a:prstGeom prst="roundRect">
            <a:avLst>
              <a:gd name="adj" fmla="val 75755"/>
            </a:avLst>
          </a:prstGeom>
          <a:solidFill>
            <a:srgbClr val="5E4CE6"/>
          </a:solidFill>
          <a:ln/>
        </p:spPr>
      </p:sp>
      <p:sp>
        <p:nvSpPr>
          <p:cNvPr id="19" name="Shape 16"/>
          <p:cNvSpPr/>
          <p:nvPr/>
        </p:nvSpPr>
        <p:spPr>
          <a:xfrm>
            <a:off x="9728597" y="5667613"/>
            <a:ext cx="659606" cy="659606"/>
          </a:xfrm>
          <a:prstGeom prst="roundRect">
            <a:avLst>
              <a:gd name="adj" fmla="val 138628"/>
            </a:avLst>
          </a:prstGeom>
          <a:solidFill>
            <a:srgbClr val="5E4CE6"/>
          </a:solidFill>
          <a:ln/>
        </p:spPr>
      </p:sp>
      <p:sp>
        <p:nvSpPr>
          <p:cNvPr id="20" name="Text 17"/>
          <p:cNvSpPr/>
          <p:nvPr/>
        </p:nvSpPr>
        <p:spPr>
          <a:xfrm>
            <a:off x="9926479" y="5832515"/>
            <a:ext cx="263843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0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050" dirty="0"/>
          </a:p>
        </p:txBody>
      </p:sp>
      <p:sp>
        <p:nvSpPr>
          <p:cNvPr id="21" name="Text 18"/>
          <p:cNvSpPr/>
          <p:nvPr/>
        </p:nvSpPr>
        <p:spPr>
          <a:xfrm>
            <a:off x="6506289" y="6547128"/>
            <a:ext cx="2748796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Analysis</a:t>
            </a:r>
            <a:endParaRPr lang="en-US" sz="2150" dirty="0"/>
          </a:p>
        </p:txBody>
      </p:sp>
      <p:sp>
        <p:nvSpPr>
          <p:cNvPr id="22" name="Text 19"/>
          <p:cNvSpPr/>
          <p:nvPr/>
        </p:nvSpPr>
        <p:spPr>
          <a:xfrm>
            <a:off x="6506289" y="7022663"/>
            <a:ext cx="7104221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Facilitate rigorous examination of arguments.</a:t>
            </a:r>
            <a:endParaRPr lang="en-US" sz="17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C3E49D-DDB9-4F4B-B2F5-5756869F3A89}"/>
              </a:ext>
            </a:extLst>
          </p:cNvPr>
          <p:cNvSpPr/>
          <p:nvPr/>
        </p:nvSpPr>
        <p:spPr>
          <a:xfrm>
            <a:off x="12607962" y="7756682"/>
            <a:ext cx="1914861" cy="37609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84174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5981" y="378381"/>
            <a:ext cx="4399478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Core Symbols of Propositional Logic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5945981" y="814983"/>
            <a:ext cx="8224837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Propositional logic uses specific symbols to represent logical connectives,</a:t>
            </a:r>
          </a:p>
          <a:p>
            <a:pPr marL="0" indent="0" algn="l">
              <a:lnSpc>
                <a:spcPts val="165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forming the building blocks of more complex expressions</a:t>
            </a: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5945980" y="1339274"/>
            <a:ext cx="8224837" cy="1514713"/>
          </a:xfrm>
          <a:prstGeom prst="roundRect">
            <a:avLst>
              <a:gd name="adj" fmla="val 364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084927" y="1468755"/>
            <a:ext cx="393978" cy="393978"/>
          </a:xfrm>
          <a:prstGeom prst="roundRect">
            <a:avLst>
              <a:gd name="adj" fmla="val 23207097"/>
            </a:avLst>
          </a:prstGeom>
          <a:solidFill>
            <a:srgbClr val="5E4CE6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274" y="1577102"/>
            <a:ext cx="177284" cy="17728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62065" y="2107732"/>
            <a:ext cx="164163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Conjunction (AND)</a:t>
            </a:r>
            <a:endParaRPr lang="en-US" sz="2800" dirty="0"/>
          </a:p>
        </p:txBody>
      </p:sp>
      <p:sp>
        <p:nvSpPr>
          <p:cNvPr id="9" name="Text 5"/>
          <p:cNvSpPr/>
          <p:nvPr/>
        </p:nvSpPr>
        <p:spPr>
          <a:xfrm>
            <a:off x="6084925" y="2494001"/>
            <a:ext cx="7946946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Symbol: </a:t>
            </a:r>
            <a:r>
              <a:rPr lang="en-US" sz="20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∧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Represents "and". Both statements must be true.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5945979" y="2962334"/>
            <a:ext cx="8224837" cy="1514713"/>
          </a:xfrm>
          <a:prstGeom prst="roundRect">
            <a:avLst>
              <a:gd name="adj" fmla="val 364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6084927" y="3114794"/>
            <a:ext cx="393978" cy="393978"/>
          </a:xfrm>
          <a:prstGeom prst="roundRect">
            <a:avLst>
              <a:gd name="adj" fmla="val 23207097"/>
            </a:avLst>
          </a:prstGeom>
          <a:solidFill>
            <a:srgbClr val="5E4CE6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3274" y="3223141"/>
            <a:ext cx="177284" cy="17728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084927" y="3778058"/>
            <a:ext cx="164163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Disjunction (OR)</a:t>
            </a:r>
            <a:endParaRPr lang="en-US" sz="2800" dirty="0"/>
          </a:p>
        </p:txBody>
      </p:sp>
      <p:sp>
        <p:nvSpPr>
          <p:cNvPr id="14" name="Text 9"/>
          <p:cNvSpPr/>
          <p:nvPr/>
        </p:nvSpPr>
        <p:spPr>
          <a:xfrm>
            <a:off x="6062065" y="4151439"/>
            <a:ext cx="7946946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Symbol: </a:t>
            </a:r>
            <a:r>
              <a:rPr lang="en-US" sz="20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∨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Represents "or". At least one statement must be true.</a:t>
            </a:r>
            <a:endParaRPr lang="en-US" sz="2000" dirty="0"/>
          </a:p>
        </p:txBody>
      </p:sp>
      <p:sp>
        <p:nvSpPr>
          <p:cNvPr id="15" name="Shape 10"/>
          <p:cNvSpPr/>
          <p:nvPr/>
        </p:nvSpPr>
        <p:spPr>
          <a:xfrm>
            <a:off x="5945981" y="4621887"/>
            <a:ext cx="8224837" cy="1514713"/>
          </a:xfrm>
          <a:prstGeom prst="roundRect">
            <a:avLst>
              <a:gd name="adj" fmla="val 364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084927" y="4760833"/>
            <a:ext cx="393978" cy="393978"/>
          </a:xfrm>
          <a:prstGeom prst="roundRect">
            <a:avLst>
              <a:gd name="adj" fmla="val 23207097"/>
            </a:avLst>
          </a:prstGeom>
          <a:solidFill>
            <a:srgbClr val="5E4CE6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93274" y="4869180"/>
            <a:ext cx="177284" cy="17728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084927" y="5457138"/>
            <a:ext cx="1641634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Negation (NOT)</a:t>
            </a:r>
            <a:endParaRPr lang="en-US" sz="2800" dirty="0"/>
          </a:p>
        </p:txBody>
      </p:sp>
      <p:sp>
        <p:nvSpPr>
          <p:cNvPr id="19" name="Text 13"/>
          <p:cNvSpPr/>
          <p:nvPr/>
        </p:nvSpPr>
        <p:spPr>
          <a:xfrm>
            <a:off x="6084927" y="5856804"/>
            <a:ext cx="7946946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Symbol: </a:t>
            </a:r>
            <a:r>
              <a:rPr lang="en-US" sz="20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¬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Represents "not". Reverses the truth value.</a:t>
            </a:r>
            <a:endParaRPr lang="en-US" sz="2000" dirty="0"/>
          </a:p>
        </p:txBody>
      </p:sp>
      <p:sp>
        <p:nvSpPr>
          <p:cNvPr id="20" name="Shape 14"/>
          <p:cNvSpPr/>
          <p:nvPr/>
        </p:nvSpPr>
        <p:spPr>
          <a:xfrm>
            <a:off x="5945981" y="6267927"/>
            <a:ext cx="8224837" cy="1375768"/>
          </a:xfrm>
          <a:prstGeom prst="roundRect">
            <a:avLst>
              <a:gd name="adj" fmla="val 364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21" name="Shape 15"/>
          <p:cNvSpPr/>
          <p:nvPr/>
        </p:nvSpPr>
        <p:spPr>
          <a:xfrm>
            <a:off x="6084927" y="6406872"/>
            <a:ext cx="393978" cy="393978"/>
          </a:xfrm>
          <a:prstGeom prst="roundRect">
            <a:avLst>
              <a:gd name="adj" fmla="val 23207097"/>
            </a:avLst>
          </a:prstGeom>
          <a:solidFill>
            <a:srgbClr val="5E4CE6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3274" y="6515219"/>
            <a:ext cx="177284" cy="177284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084927" y="7034748"/>
            <a:ext cx="1735098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Implication (IF...THEN)</a:t>
            </a:r>
            <a:endParaRPr lang="en-US" sz="2800" dirty="0"/>
          </a:p>
        </p:txBody>
      </p:sp>
      <p:sp>
        <p:nvSpPr>
          <p:cNvPr id="24" name="Text 17"/>
          <p:cNvSpPr/>
          <p:nvPr/>
        </p:nvSpPr>
        <p:spPr>
          <a:xfrm>
            <a:off x="6084927" y="7362468"/>
            <a:ext cx="7946946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Symbol: </a:t>
            </a:r>
            <a:r>
              <a:rPr lang="en-US" sz="20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→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Represents "if...then".</a:t>
            </a:r>
            <a:endParaRPr lang="en-US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17EF9F-B73F-41EF-84DD-F599924E5FAB}"/>
              </a:ext>
            </a:extLst>
          </p:cNvPr>
          <p:cNvSpPr/>
          <p:nvPr/>
        </p:nvSpPr>
        <p:spPr>
          <a:xfrm>
            <a:off x="12607962" y="7722394"/>
            <a:ext cx="1914861" cy="410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52224" y="512445"/>
            <a:ext cx="7039689" cy="4658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36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Translating English to Logic: The Process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52224" y="1257895"/>
            <a:ext cx="783955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Converting English sentences into logical expressions involves identifying propositions, assign variables, and applying the correct logical connectives.</a:t>
            </a:r>
            <a:endParaRPr lang="en-US" dirty="0"/>
          </a:p>
        </p:txBody>
      </p:sp>
      <p:sp>
        <p:nvSpPr>
          <p:cNvPr id="5" name="Text 2"/>
          <p:cNvSpPr/>
          <p:nvPr/>
        </p:nvSpPr>
        <p:spPr>
          <a:xfrm>
            <a:off x="652224" y="2063829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01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652224" y="2357676"/>
            <a:ext cx="783955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7" name="Text 4"/>
          <p:cNvSpPr/>
          <p:nvPr/>
        </p:nvSpPr>
        <p:spPr>
          <a:xfrm>
            <a:off x="652224" y="2496503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Propositions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652224" y="2899529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Break down the sentence into simple, declarative statements.</a:t>
            </a:r>
            <a:endParaRPr lang="en-US" dirty="0"/>
          </a:p>
        </p:txBody>
      </p:sp>
      <p:sp>
        <p:nvSpPr>
          <p:cNvPr id="9" name="Text 6"/>
          <p:cNvSpPr/>
          <p:nvPr/>
        </p:nvSpPr>
        <p:spPr>
          <a:xfrm>
            <a:off x="652224" y="3523774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02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52224" y="3817620"/>
            <a:ext cx="783955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1" name="Text 8"/>
          <p:cNvSpPr/>
          <p:nvPr/>
        </p:nvSpPr>
        <p:spPr>
          <a:xfrm>
            <a:off x="652224" y="3956447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Assign Variables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52224" y="4359473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Represent each proposition with a unique letter (e.g., P, Q, R).</a:t>
            </a:r>
            <a:endParaRPr lang="en-US" dirty="0"/>
          </a:p>
        </p:txBody>
      </p:sp>
      <p:sp>
        <p:nvSpPr>
          <p:cNvPr id="13" name="Text 10"/>
          <p:cNvSpPr/>
          <p:nvPr/>
        </p:nvSpPr>
        <p:spPr>
          <a:xfrm>
            <a:off x="652224" y="4983718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52224" y="5277564"/>
            <a:ext cx="783955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5" name="Text 12"/>
          <p:cNvSpPr/>
          <p:nvPr/>
        </p:nvSpPr>
        <p:spPr>
          <a:xfrm>
            <a:off x="652224" y="5416391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Map Connectives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652224" y="5819418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Translate words like "and," "or," "not," "if...then" to their logical symbols.</a:t>
            </a:r>
            <a:endParaRPr lang="en-US" dirty="0"/>
          </a:p>
        </p:txBody>
      </p:sp>
      <p:sp>
        <p:nvSpPr>
          <p:cNvPr id="17" name="Text 14"/>
          <p:cNvSpPr/>
          <p:nvPr/>
        </p:nvSpPr>
        <p:spPr>
          <a:xfrm>
            <a:off x="652224" y="6443663"/>
            <a:ext cx="186333" cy="2328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Outfit Light" pitchFamily="34" charset="0"/>
                <a:ea typeface="Outfit Light" pitchFamily="34" charset="-122"/>
                <a:cs typeface="Outfit Light" pitchFamily="34" charset="-120"/>
              </a:rPr>
              <a:t>04</a:t>
            </a:r>
            <a:endParaRPr lang="en-US" sz="2000" dirty="0"/>
          </a:p>
        </p:txBody>
      </p:sp>
      <p:sp>
        <p:nvSpPr>
          <p:cNvPr id="18" name="Shape 15"/>
          <p:cNvSpPr/>
          <p:nvPr/>
        </p:nvSpPr>
        <p:spPr>
          <a:xfrm>
            <a:off x="652224" y="6737509"/>
            <a:ext cx="7839551" cy="22860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9" name="Text 16"/>
          <p:cNvSpPr/>
          <p:nvPr/>
        </p:nvSpPr>
        <p:spPr>
          <a:xfrm>
            <a:off x="652224" y="6876336"/>
            <a:ext cx="2329577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4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Construct Expression</a:t>
            </a:r>
            <a:endParaRPr lang="en-US" sz="2400" dirty="0"/>
          </a:p>
        </p:txBody>
      </p:sp>
      <p:sp>
        <p:nvSpPr>
          <p:cNvPr id="20" name="Text 17"/>
          <p:cNvSpPr/>
          <p:nvPr/>
        </p:nvSpPr>
        <p:spPr>
          <a:xfrm>
            <a:off x="652224" y="7279362"/>
            <a:ext cx="78395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 variables and symbols to form the complete logical expression.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3636" y="132337"/>
            <a:ext cx="5445681" cy="3777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Example: English to Logical Expression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13636" y="672810"/>
            <a:ext cx="13572411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Let's walk through an example to solidify our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understanding of the conversion process.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513636" y="1362307"/>
            <a:ext cx="2267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English Sentence: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481370" y="1785993"/>
            <a:ext cx="6375202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"If it rains and I don't have an umbrella,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then I will get wet."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528995" y="2112169"/>
            <a:ext cx="15240" cy="241935"/>
          </a:xfrm>
          <a:prstGeom prst="rect">
            <a:avLst/>
          </a:prstGeom>
          <a:solidFill>
            <a:srgbClr val="5E4CE6"/>
          </a:solidFill>
          <a:ln/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10182"/>
            <a:ext cx="5341026" cy="5819418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423666" y="1457356"/>
            <a:ext cx="2267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Logical Breakdown:</a:t>
            </a:r>
            <a:endParaRPr lang="en-US" sz="3200" dirty="0"/>
          </a:p>
        </p:txBody>
      </p:sp>
      <p:sp>
        <p:nvSpPr>
          <p:cNvPr id="9" name="Text 6"/>
          <p:cNvSpPr/>
          <p:nvPr/>
        </p:nvSpPr>
        <p:spPr>
          <a:xfrm>
            <a:off x="7507129" y="2093238"/>
            <a:ext cx="66018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P: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"It rains"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507129" y="2471142"/>
            <a:ext cx="66018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Q: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 have an umbrella"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507129" y="2849047"/>
            <a:ext cx="66018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R: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"I will get wet"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7423666" y="3893639"/>
            <a:ext cx="2267426" cy="283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Logical Expression:</a:t>
            </a:r>
            <a:endParaRPr lang="en-US" sz="2800" dirty="0"/>
          </a:p>
        </p:txBody>
      </p:sp>
      <p:sp>
        <p:nvSpPr>
          <p:cNvPr id="14" name="Shape 11"/>
          <p:cNvSpPr/>
          <p:nvPr/>
        </p:nvSpPr>
        <p:spPr>
          <a:xfrm>
            <a:off x="7423666" y="4271544"/>
            <a:ext cx="6616898" cy="468630"/>
          </a:xfrm>
          <a:prstGeom prst="roundRect">
            <a:avLst>
              <a:gd name="adj" fmla="val 4839"/>
            </a:avLst>
          </a:prstGeom>
          <a:solidFill>
            <a:srgbClr val="EDEDED"/>
          </a:solidFill>
          <a:ln/>
        </p:spPr>
      </p:sp>
      <p:sp>
        <p:nvSpPr>
          <p:cNvPr id="15" name="Text 12"/>
          <p:cNvSpPr/>
          <p:nvPr/>
        </p:nvSpPr>
        <p:spPr>
          <a:xfrm>
            <a:off x="7423666" y="4448889"/>
            <a:ext cx="6314718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8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(P ∧ ¬Q) → R</a:t>
            </a:r>
            <a:endParaRPr lang="en-US" sz="2800" dirty="0"/>
          </a:p>
        </p:txBody>
      </p:sp>
      <p:sp>
        <p:nvSpPr>
          <p:cNvPr id="16" name="Text 13"/>
          <p:cNvSpPr/>
          <p:nvPr/>
        </p:nvSpPr>
        <p:spPr>
          <a:xfrm>
            <a:off x="7499509" y="5258154"/>
            <a:ext cx="6601897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expression clearly shows the conditional relationship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sz="20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between the statements.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0F053D-86B9-4BBE-945C-34EC436890C5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862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4138" y="3330178"/>
            <a:ext cx="9434274" cy="517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Translating Logic to English: The Reverse Process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724138" y="4157782"/>
            <a:ext cx="13182124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ability to translate logical expressions back into natural language is equally important for interpreting formal arguments and conclusions.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138" y="5342096"/>
            <a:ext cx="4256127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0950" y="6169581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Identify Variables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30950" y="6616898"/>
            <a:ext cx="384250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Recall or define what each propositional variable represents.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077" y="5031700"/>
            <a:ext cx="4256127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393888" y="5859185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Decode Connectives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5393888" y="6306503"/>
            <a:ext cx="384250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Translate logical symbols (∧, ∨, ¬, →) back into their English equivalents.</a:t>
            </a:r>
            <a:endParaRPr lang="en-US" sz="16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016" y="4721423"/>
            <a:ext cx="4256127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856827" y="5548908"/>
            <a:ext cx="25862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Formulate Sentence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9856827" y="5996226"/>
            <a:ext cx="3842504" cy="661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Construct a grammatically correct and coherent English sentence.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1BA1A-27ED-4E2B-93D8-78308772E126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1993" y="466515"/>
            <a:ext cx="4703326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8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Example: Logical Expression to English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221993" y="1080153"/>
            <a:ext cx="13716953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Let's convert a logical expression back into an </a:t>
            </a:r>
          </a:p>
          <a:p>
            <a:pPr marL="0" indent="0" algn="l">
              <a:lnSpc>
                <a:spcPts val="1600"/>
              </a:lnSpc>
              <a:buNone/>
            </a:pPr>
            <a:endParaRPr lang="en-US" sz="2000" dirty="0">
              <a:solidFill>
                <a:srgbClr val="2A2742"/>
              </a:solidFill>
              <a:latin typeface="Arimo" pitchFamily="34" charset="0"/>
              <a:ea typeface="Arimo" pitchFamily="34" charset="-122"/>
              <a:cs typeface="Arimo" pitchFamily="34" charset="-120"/>
            </a:endParaRPr>
          </a:p>
          <a:p>
            <a:pPr marL="0" indent="0" algn="l">
              <a:lnSpc>
                <a:spcPts val="1600"/>
              </a:lnSpc>
              <a:buNone/>
            </a:pPr>
            <a:r>
              <a:rPr lang="en-US" sz="2000" dirty="0" err="1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understandablecEnglish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sentence.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615911" y="2508439"/>
            <a:ext cx="1957745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Logical Expression: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615911" y="3127600"/>
            <a:ext cx="6367819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dirty="0">
                <a:solidFill>
                  <a:srgbClr val="2A2742"/>
                </a:solidFill>
                <a:highlight>
                  <a:srgbClr val="EDED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¬(P ∨ Q) → R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556857" y="3868463"/>
            <a:ext cx="669929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Given the following definitions: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580787" y="4444848"/>
            <a:ext cx="669929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P: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"The door is open"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56857" y="5046050"/>
            <a:ext cx="669929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Q:</a:t>
            </a: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"The light is on"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615911" y="5645944"/>
            <a:ext cx="669929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000" dirty="0">
                <a:solidFill>
                  <a:srgbClr val="5E4CE6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R:</a:t>
            </a:r>
            <a:r>
              <a:rPr lang="en-US" sz="20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"The room is dark"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7482007" y="546557"/>
            <a:ext cx="1957745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320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English Sentence:</a:t>
            </a:r>
            <a:endParaRPr lang="en-US" sz="3200" dirty="0"/>
          </a:p>
        </p:txBody>
      </p:sp>
      <p:sp>
        <p:nvSpPr>
          <p:cNvPr id="13" name="Text 11"/>
          <p:cNvSpPr/>
          <p:nvPr/>
        </p:nvSpPr>
        <p:spPr>
          <a:xfrm>
            <a:off x="7497247" y="1083322"/>
            <a:ext cx="6706909" cy="890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"If it is not the case that the door is open or the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24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 is on, then the room is dark."</a:t>
            </a:r>
            <a:endParaRPr lang="en-US" sz="2400" dirty="0"/>
          </a:p>
        </p:txBody>
      </p:sp>
      <p:sp>
        <p:nvSpPr>
          <p:cNvPr id="14" name="Shape 12"/>
          <p:cNvSpPr/>
          <p:nvPr/>
        </p:nvSpPr>
        <p:spPr>
          <a:xfrm>
            <a:off x="7482007" y="1823680"/>
            <a:ext cx="15240" cy="208717"/>
          </a:xfrm>
          <a:prstGeom prst="rect">
            <a:avLst/>
          </a:prstGeom>
          <a:solidFill>
            <a:srgbClr val="5E4CE6"/>
          </a:solidFill>
          <a:ln/>
        </p:spPr>
      </p:sp>
      <p:sp>
        <p:nvSpPr>
          <p:cNvPr id="15" name="Text 13"/>
          <p:cNvSpPr/>
          <p:nvPr/>
        </p:nvSpPr>
        <p:spPr>
          <a:xfrm>
            <a:off x="7467960" y="1894895"/>
            <a:ext cx="6699290" cy="2087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more natural phrasing might be: "If neither the door is open nor the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light is on, then the room is dark."</a:t>
            </a:r>
            <a:endParaRPr lang="en-US" sz="1600" dirty="0"/>
          </a:p>
        </p:txBody>
      </p:sp>
      <p:pic>
        <p:nvPicPr>
          <p:cNvPr id="1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388" y="2534722"/>
            <a:ext cx="7156012" cy="56948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30680"/>
            <a:ext cx="782895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Where are Logical Expressions Used?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65128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The application of logical expressions extends across various disciplines, proving their versatility and fundamental importance.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69337"/>
            <a:ext cx="1829753" cy="18297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3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Computer Science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872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Designing algorithms, artificial intelligence, and database queries.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69337"/>
            <a:ext cx="1829753" cy="18297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53825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Law &amp; Philosophy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5872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Analyzing legal arguments, ethical dilemmas, and philosophical proofs.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69337"/>
            <a:ext cx="1829753" cy="18297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5382578"/>
            <a:ext cx="363652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Mathematics &amp; Engineering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587299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Proving theorems, designing circuits, and solving complex problems.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51D8AB-53F7-4F10-BFC0-0DE619B9D035}"/>
              </a:ext>
            </a:extLst>
          </p:cNvPr>
          <p:cNvSpPr/>
          <p:nvPr/>
        </p:nvSpPr>
        <p:spPr>
          <a:xfrm>
            <a:off x="12607962" y="7498077"/>
            <a:ext cx="1914861" cy="6347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827</Words>
  <Application>Microsoft Office PowerPoint</Application>
  <PresentationFormat>Custom</PresentationFormat>
  <Paragraphs>133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Arimo</vt:lpstr>
      <vt:lpstr>Outfit Extra Bold</vt:lpstr>
      <vt:lpstr>Outfit Light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Sari Sadia</cp:lastModifiedBy>
  <cp:revision>11</cp:revision>
  <dcterms:created xsi:type="dcterms:W3CDTF">2025-11-20T18:17:26Z</dcterms:created>
  <dcterms:modified xsi:type="dcterms:W3CDTF">2025-11-20T19:02:56Z</dcterms:modified>
</cp:coreProperties>
</file>